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77" r:id="rId4"/>
    <p:sldId id="297" r:id="rId5"/>
    <p:sldId id="298" r:id="rId6"/>
    <p:sldId id="260" r:id="rId7"/>
    <p:sldId id="299" r:id="rId8"/>
    <p:sldId id="306" r:id="rId9"/>
    <p:sldId id="300" r:id="rId10"/>
    <p:sldId id="302" r:id="rId11"/>
    <p:sldId id="303" r:id="rId12"/>
    <p:sldId id="304" r:id="rId13"/>
    <p:sldId id="305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8368-678E-4DAD-A350-6A1F952C2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1DADF-5B83-418A-9C3E-88A4AA27A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00AAB-93EE-4D87-98DD-01E5A0E74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DDACD-8E73-47BE-9BEE-DBC74260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5E639-9464-4009-83BF-5DE557CF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C41E-9A09-4368-B07C-B69421EAD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DC700-917E-4E56-8F36-8ECEE3AA1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49053-D290-4B57-856D-79C33C5B1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48CE-F62C-47BE-B395-2E03080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AA85-9230-40EC-AE37-52DB951E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6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AABA2-2868-48A3-BECF-22B8EB7C0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2497F0-5279-4A15-BA70-BB4B5FF74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68A23-FEED-46C4-B3C5-A1796D8B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4BD1C-B092-445D-AF32-CF293DAC0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DC7AA-BB69-4BD2-97C9-915B9682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0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91562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875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06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DD49-3B6D-4BDB-8112-028F4095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4C75-C48A-4C8E-930E-A9C2BB98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EF20F-AC72-4302-B4DC-A2C2CCBC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D3D4F-21BC-408A-880A-C66D95A9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1D148-6158-45AA-AF0D-EDFB40AC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B8DD7-D299-4868-A148-C5824B46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45FCB-ABE0-4AF0-8C69-B66119744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54907-E661-4AF1-ACEA-FE5B80B6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CDACC-27C3-4862-BC13-2DC4FEB2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D3675-DB17-4735-9246-485EB9AC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2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40BA-61CA-4E85-BF1C-D49CBE82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1E51-EE6B-493A-BCD1-C61471672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059AB-2340-4166-A7FF-4B6B9F7CB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745FA-A44C-45F7-99DB-FB6F4E03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ECF46-BFC9-43E4-89F7-FCA649D7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53E6A-C31A-471E-8858-C422028E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4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A06A-55D7-449F-B878-FF4FEAF7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A624F-DC7D-4EAE-B60A-F0BC036CC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1E47A-59F9-46A9-B20B-87242EA68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C8836-401B-48D4-B061-3BEFDB33C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CC49C-0879-4B11-956F-B2849314E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137DE-DFB9-4CB5-A71B-49E994E4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B80675-F210-45B1-9E9E-55F886D9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24385-A797-47B0-9C79-95C4916A0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70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434A-AC74-4443-862B-9BA5164F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1232C-9DBF-412F-AE13-48AC7240B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F2DD7-8537-4CEB-9A14-D193A059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EF7C3-3146-4CE7-96BE-02938FD3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76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7B64B-8996-419E-916F-542BB9F9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96AFE-F0B2-4A8D-9C7C-3E4ABF51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61099-4472-4265-B33C-1681C0C9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9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E510-BBB9-405F-8F88-1F92BEF5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9C515-E456-4D64-A585-8165B53E4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1F69-9C5A-4955-9093-8D00068B7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579DF-16E2-4780-876A-2A10CAC21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83F4E-109C-4491-AC29-8115E180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7B534-2EFA-4A46-BE69-79B191A6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33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FC9B-10C8-4A33-9092-F680AC6D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5E781-1755-4463-8AAE-1C7D0F721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751F4-B105-4694-8568-B563FD770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01F6B-E3F2-4164-B7B0-12B579215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3413A-5CCE-400F-8FC1-F73844473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28C1B-3437-4E66-9823-2A9A97A8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CC6DBF-CADF-4A0F-8F10-51805587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0C630-16FD-4C7F-AE70-90178F9FE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80A88-A386-4550-AA3B-06AA98155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0732E-F02E-4CB8-940B-96C3406489C6}" type="datetimeFigureOut">
              <a:rPr lang="en-US" smtClean="0"/>
              <a:t>11-Dec-20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7D463-97BB-4485-8A5C-4AD2015CF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C67A2-9D47-4BE0-ADC1-301AD5CA7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68A93-58E6-42EF-AC65-AE185766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7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83C0C-B586-43BD-B025-00F5DD0BF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</a:t>
            </a:r>
            <a:r>
              <a:rPr lang="en-US" altLang="zh-CN" dirty="0">
                <a:solidFill>
                  <a:srgbClr val="FFFFFF"/>
                </a:solidFill>
              </a:rPr>
              <a:t>roup 30 model documentation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5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35840-AE89-4738-815B-59CF99412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"/>
          <a:stretch/>
        </p:blipFill>
        <p:spPr>
          <a:xfrm>
            <a:off x="289249" y="933061"/>
            <a:ext cx="6977181" cy="4113214"/>
          </a:xfrm>
          <a:prstGeom prst="rect">
            <a:avLst/>
          </a:prstGeom>
        </p:spPr>
      </p:pic>
      <p:sp>
        <p:nvSpPr>
          <p:cNvPr id="6" name="Title 1" descr="title">
            <a:extLst>
              <a:ext uri="{FF2B5EF4-FFF2-40B4-BE49-F238E27FC236}">
                <a16:creationId xmlns:a16="http://schemas.microsoft.com/office/drawing/2014/main" id="{F98E6986-D9DC-450B-A1C8-E51307264607}"/>
              </a:ext>
            </a:extLst>
          </p:cNvPr>
          <p:cNvSpPr txBox="1">
            <a:spLocks/>
          </p:cNvSpPr>
          <p:nvPr/>
        </p:nvSpPr>
        <p:spPr>
          <a:xfrm>
            <a:off x="531845" y="5467739"/>
            <a:ext cx="11128310" cy="1198196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solidFill>
                  <a:schemeClr val="tx1"/>
                </a:solidFill>
              </a:rPr>
              <a:t>Simio’s</a:t>
            </a:r>
            <a:r>
              <a:rPr lang="en-US" sz="2800" dirty="0">
                <a:solidFill>
                  <a:schemeClr val="tx1"/>
                </a:solidFill>
              </a:rPr>
              <a:t> inbuilt widgets allow accurate and visual-friendly data presentation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We built on it to provide model users with clear representation of each stat.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46AB8-4D24-47E8-949F-B9CE12B4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763" y="1576884"/>
            <a:ext cx="3098042" cy="859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6C034-D686-4710-8FF1-B6F16D19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764" y="2699920"/>
            <a:ext cx="3098042" cy="729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33C08-3EF8-4062-B7F2-C72F7C540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763" y="3692316"/>
            <a:ext cx="3098042" cy="78503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CA973BC-34EA-41AE-815B-CEA9CAD060B5}"/>
              </a:ext>
            </a:extLst>
          </p:cNvPr>
          <p:cNvSpPr/>
          <p:nvPr/>
        </p:nvSpPr>
        <p:spPr>
          <a:xfrm>
            <a:off x="5014675" y="1035698"/>
            <a:ext cx="2491273" cy="9436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F9282C-1563-4CFC-A716-8611EB647944}"/>
              </a:ext>
            </a:extLst>
          </p:cNvPr>
          <p:cNvSpPr/>
          <p:nvPr/>
        </p:nvSpPr>
        <p:spPr>
          <a:xfrm>
            <a:off x="7856376" y="742571"/>
            <a:ext cx="3900195" cy="471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959B69-FDD0-46EC-B362-4F3DB359FAF3}"/>
              </a:ext>
            </a:extLst>
          </p:cNvPr>
          <p:cNvCxnSpPr>
            <a:stCxn id="11" idx="0"/>
            <a:endCxn id="12" idx="0"/>
          </p:cNvCxnSpPr>
          <p:nvPr/>
        </p:nvCxnSpPr>
        <p:spPr>
          <a:xfrm flipV="1">
            <a:off x="6260312" y="742571"/>
            <a:ext cx="3546162" cy="293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CB6BFE-14FB-4D83-965E-85D8F6F71557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5187820" y="1754155"/>
            <a:ext cx="3239726" cy="3010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05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E30B41-4F2B-44BB-8103-25EAC1171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750550"/>
            <a:ext cx="7940728" cy="4717189"/>
          </a:xfrm>
          <a:prstGeom prst="rect">
            <a:avLst/>
          </a:prstGeom>
        </p:spPr>
      </p:pic>
      <p:sp>
        <p:nvSpPr>
          <p:cNvPr id="6" name="Title 1" descr="title">
            <a:extLst>
              <a:ext uri="{FF2B5EF4-FFF2-40B4-BE49-F238E27FC236}">
                <a16:creationId xmlns:a16="http://schemas.microsoft.com/office/drawing/2014/main" id="{F98E6986-D9DC-450B-A1C8-E51307264607}"/>
              </a:ext>
            </a:extLst>
          </p:cNvPr>
          <p:cNvSpPr txBox="1">
            <a:spLocks/>
          </p:cNvSpPr>
          <p:nvPr/>
        </p:nvSpPr>
        <p:spPr>
          <a:xfrm>
            <a:off x="531845" y="5467739"/>
            <a:ext cx="11128310" cy="1198196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Once run, the model self-generates all the data we need to evaluate the situation and make decisions.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09018-495F-4489-AA3A-C7F65AC3CAAD}"/>
              </a:ext>
            </a:extLst>
          </p:cNvPr>
          <p:cNvSpPr txBox="1"/>
          <p:nvPr/>
        </p:nvSpPr>
        <p:spPr>
          <a:xfrm>
            <a:off x="7276527" y="2561254"/>
            <a:ext cx="3789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Y-axis: Number of students</a:t>
            </a:r>
          </a:p>
          <a:p>
            <a:r>
              <a:rPr lang="en-SG" dirty="0"/>
              <a:t>Blue: In groups of 4 currently using the study rooms</a:t>
            </a:r>
          </a:p>
          <a:p>
            <a:r>
              <a:rPr lang="en-SG" dirty="0"/>
              <a:t>Red: total number of students that failed to find a seat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F3867-99A3-4499-BCFC-50E79EB7EA32}"/>
              </a:ext>
            </a:extLst>
          </p:cNvPr>
          <p:cNvSpPr txBox="1"/>
          <p:nvPr/>
        </p:nvSpPr>
        <p:spPr>
          <a:xfrm>
            <a:off x="7200310" y="4453014"/>
            <a:ext cx="445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X-axis: Relative time scale from 9am to 9pm.</a:t>
            </a:r>
          </a:p>
        </p:txBody>
      </p:sp>
    </p:spTree>
    <p:extLst>
      <p:ext uri="{BB962C8B-B14F-4D97-AF65-F5344CB8AC3E}">
        <p14:creationId xmlns:p14="http://schemas.microsoft.com/office/powerpoint/2010/main" val="356441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5E904-86CD-47DF-8C3D-AEB68FA2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288" y="302227"/>
            <a:ext cx="3764606" cy="5563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46F9E-5894-4E0A-B788-C1A5121C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99" y="834339"/>
            <a:ext cx="6994218" cy="2157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E12FD5-310C-47C5-ABC6-A7F00CB88CA0}"/>
              </a:ext>
            </a:extLst>
          </p:cNvPr>
          <p:cNvSpPr txBox="1"/>
          <p:nvPr/>
        </p:nvSpPr>
        <p:spPr>
          <a:xfrm>
            <a:off x="8758018" y="5787018"/>
            <a:ext cx="204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Seat Utilization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33E6A-3359-43BD-AEC4-BD8DCDB77AB8}"/>
              </a:ext>
            </a:extLst>
          </p:cNvPr>
          <p:cNvSpPr txBox="1"/>
          <p:nvPr/>
        </p:nvSpPr>
        <p:spPr>
          <a:xfrm>
            <a:off x="2789596" y="2668269"/>
            <a:ext cx="317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Current students and students that failed to find seats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09018-495F-4489-AA3A-C7F65AC3CAAD}"/>
              </a:ext>
            </a:extLst>
          </p:cNvPr>
          <p:cNvSpPr txBox="1"/>
          <p:nvPr/>
        </p:nvSpPr>
        <p:spPr>
          <a:xfrm>
            <a:off x="528106" y="426978"/>
            <a:ext cx="3789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Examples of Data collectable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66121-F569-4DEC-9C4D-DACBEE3AD553}"/>
              </a:ext>
            </a:extLst>
          </p:cNvPr>
          <p:cNvSpPr txBox="1"/>
          <p:nvPr/>
        </p:nvSpPr>
        <p:spPr>
          <a:xfrm>
            <a:off x="4985769" y="4332124"/>
            <a:ext cx="317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Extractable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3F6664-1847-4E29-A1FD-CEFA80E7C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73" t="5600" r="9460"/>
          <a:stretch/>
        </p:blipFill>
        <p:spPr>
          <a:xfrm>
            <a:off x="296453" y="3429000"/>
            <a:ext cx="4986286" cy="29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4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B09018-495F-4489-AA3A-C7F65AC3CAAD}"/>
              </a:ext>
            </a:extLst>
          </p:cNvPr>
          <p:cNvSpPr txBox="1"/>
          <p:nvPr/>
        </p:nvSpPr>
        <p:spPr>
          <a:xfrm>
            <a:off x="528106" y="426978"/>
            <a:ext cx="3789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1" dirty="0"/>
              <a:t>Just Click “Run”!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B5069-C798-43AF-8ED5-C69830B0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65" y="1088182"/>
            <a:ext cx="9710057" cy="5461907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B6E807E0-FD69-44FF-8BA9-EA1E65B2780F}"/>
              </a:ext>
            </a:extLst>
          </p:cNvPr>
          <p:cNvSpPr/>
          <p:nvPr/>
        </p:nvSpPr>
        <p:spPr>
          <a:xfrm>
            <a:off x="858417" y="1287625"/>
            <a:ext cx="905070" cy="643812"/>
          </a:xfrm>
          <a:prstGeom prst="star5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3598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boy sitting at his laptop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pic>
        <p:nvPicPr>
          <p:cNvPr id="35" name="Content Placeholder 34" descr="Open Book">
            <a:extLst>
              <a:ext uri="{FF2B5EF4-FFF2-40B4-BE49-F238E27FC236}">
                <a16:creationId xmlns:a16="http://schemas.microsoft.com/office/drawing/2014/main" id="{56174A3F-A7B3-40BE-88BD-1796890E4B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451" y="1188098"/>
            <a:ext cx="548640" cy="548640"/>
          </a:xfrm>
        </p:spPr>
      </p:pic>
      <p:sp>
        <p:nvSpPr>
          <p:cNvPr id="23" name="Text Placeholder 22" descr="content block 1">
            <a:extLst>
              <a:ext uri="{FF2B5EF4-FFF2-40B4-BE49-F238E27FC236}">
                <a16:creationId xmlns:a16="http://schemas.microsoft.com/office/drawing/2014/main" id="{B88939B0-5B9A-4423-AFD1-CF6B22268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4255" y="1873682"/>
            <a:ext cx="2834640" cy="3368675"/>
          </a:xfrm>
        </p:spPr>
        <p:txBody>
          <a:bodyPr/>
          <a:lstStyle/>
          <a:p>
            <a:r>
              <a:rPr lang="en-US" dirty="0"/>
              <a:t>Operational assumptions:</a:t>
            </a:r>
          </a:p>
          <a:p>
            <a:r>
              <a:rPr lang="en-GB" dirty="0"/>
              <a:t>Assumption 1: Student will only come with group size 1,2,4</a:t>
            </a:r>
          </a:p>
          <a:p>
            <a:r>
              <a:rPr lang="en-GB" dirty="0"/>
              <a:t>Assumption 2: Students will use the seats that match their group size (2 students cannot use four pax seat)</a:t>
            </a:r>
          </a:p>
          <a:p>
            <a:r>
              <a:rPr lang="en-GB" dirty="0"/>
              <a:t>Assumption 3: Students that come in as a group will always roughly leave at the same time</a:t>
            </a:r>
          </a:p>
          <a:p>
            <a:r>
              <a:rPr lang="en-GB" dirty="0"/>
              <a:t>Assumption 4: Students will choose available seats as close to exit as possible (fill in the first level and then second level and then third level) </a:t>
            </a:r>
          </a:p>
          <a:p>
            <a:endParaRPr lang="en-US" dirty="0"/>
          </a:p>
        </p:txBody>
      </p:sp>
      <p:pic>
        <p:nvPicPr>
          <p:cNvPr id="36" name="Content Placeholder 35" descr="Medal">
            <a:extLst>
              <a:ext uri="{FF2B5EF4-FFF2-40B4-BE49-F238E27FC236}">
                <a16:creationId xmlns:a16="http://schemas.microsoft.com/office/drawing/2014/main" id="{A960174C-A9DE-472D-BF1C-B13108BD70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5309" y="1188098"/>
            <a:ext cx="548640" cy="548640"/>
          </a:xfrm>
        </p:spPr>
      </p:pic>
      <p:sp>
        <p:nvSpPr>
          <p:cNvPr id="24" name="Text Placeholder 23" descr="content block 2">
            <a:extLst>
              <a:ext uri="{FF2B5EF4-FFF2-40B4-BE49-F238E27FC236}">
                <a16:creationId xmlns:a16="http://schemas.microsoft.com/office/drawing/2014/main" id="{C3930A4E-1302-4AC9-86A3-C4E8AF186E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7227" y="1873681"/>
            <a:ext cx="2834640" cy="3368675"/>
          </a:xfrm>
        </p:spPr>
        <p:txBody>
          <a:bodyPr/>
          <a:lstStyle/>
          <a:p>
            <a:r>
              <a:rPr lang="en-US" dirty="0"/>
              <a:t>Tracked Stats: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Students in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current number of students of each type (individual, pair, group of 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students of each type that failed to find a seat to study.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utilization of each seat type throughout the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specific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100993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 descr="title">
            <a:extLst>
              <a:ext uri="{FF2B5EF4-FFF2-40B4-BE49-F238E27FC236}">
                <a16:creationId xmlns:a16="http://schemas.microsoft.com/office/drawing/2014/main" id="{454B3A05-9497-4D63-895D-2CD16E824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285" y="1739925"/>
            <a:ext cx="4379976" cy="3378148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Using Simio, we create a model of study rooms and how students' groups of different sizes could utilize spaces available. </a:t>
            </a: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*The model’s logic can be easily scaled to match any real place and accurately model them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F818DC-BF91-4F95-9E41-7D51471B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840" y="1569003"/>
            <a:ext cx="6613321" cy="37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6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 descr="title">
            <a:extLst>
              <a:ext uri="{FF2B5EF4-FFF2-40B4-BE49-F238E27FC236}">
                <a16:creationId xmlns:a16="http://schemas.microsoft.com/office/drawing/2014/main" id="{49DB9BCB-62DD-45C4-B768-5157CB59B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963" y="245454"/>
            <a:ext cx="4379976" cy="2156181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Like SUTD’s Library, our model has 3 levels. Each with a varying number of seats available. 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124308-354F-4D0A-B8E4-94E8D23566D1}"/>
              </a:ext>
            </a:extLst>
          </p:cNvPr>
          <p:cNvGrpSpPr/>
          <p:nvPr/>
        </p:nvGrpSpPr>
        <p:grpSpPr>
          <a:xfrm>
            <a:off x="6530132" y="3040491"/>
            <a:ext cx="4897582" cy="3366764"/>
            <a:chOff x="6311273" y="3244334"/>
            <a:chExt cx="4897582" cy="336676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B3564E-EF05-4EE0-AB53-00E2978A6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1273" y="3317032"/>
              <a:ext cx="4897582" cy="297552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0EAF0F-E5DB-4FB8-A7D0-92C4224EC86A}"/>
                </a:ext>
              </a:extLst>
            </p:cNvPr>
            <p:cNvSpPr txBox="1"/>
            <p:nvPr/>
          </p:nvSpPr>
          <p:spPr>
            <a:xfrm>
              <a:off x="6793643" y="6241766"/>
              <a:ext cx="129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Level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03C6B4-C623-4ECA-949B-ECCF0E79D4EC}"/>
                </a:ext>
              </a:extLst>
            </p:cNvPr>
            <p:cNvSpPr txBox="1"/>
            <p:nvPr/>
          </p:nvSpPr>
          <p:spPr>
            <a:xfrm>
              <a:off x="9141118" y="6241766"/>
              <a:ext cx="129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Level 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DE30C-8A3E-4268-BE8A-E801FD4546C2}"/>
                </a:ext>
              </a:extLst>
            </p:cNvPr>
            <p:cNvSpPr txBox="1"/>
            <p:nvPr/>
          </p:nvSpPr>
          <p:spPr>
            <a:xfrm>
              <a:off x="9141118" y="3244334"/>
              <a:ext cx="129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Level 3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7BA6DEC-C21B-48DC-8B3A-E5AF05BD2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46" y="5275832"/>
            <a:ext cx="2004645" cy="10066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E2063E-34DE-4F38-A17E-6F875DE91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0" y="2831481"/>
            <a:ext cx="1810969" cy="1195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EB06DF-5F1E-4D54-9E3E-8EF2D3BC2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50" y="4216606"/>
            <a:ext cx="1810969" cy="9712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95D47E-C52E-4FB1-BCB7-0FB8AF10DED4}"/>
              </a:ext>
            </a:extLst>
          </p:cNvPr>
          <p:cNvSpPr txBox="1"/>
          <p:nvPr/>
        </p:nvSpPr>
        <p:spPr>
          <a:xfrm>
            <a:off x="3564559" y="4016625"/>
            <a:ext cx="12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Level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E378A8-E952-4708-983A-369D264217C7}"/>
              </a:ext>
            </a:extLst>
          </p:cNvPr>
          <p:cNvSpPr txBox="1"/>
          <p:nvPr/>
        </p:nvSpPr>
        <p:spPr>
          <a:xfrm>
            <a:off x="3566110" y="5091166"/>
            <a:ext cx="129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Level 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A44BE7-E495-4426-AE2C-0BBC9088A162}"/>
              </a:ext>
            </a:extLst>
          </p:cNvPr>
          <p:cNvGrpSpPr/>
          <p:nvPr/>
        </p:nvGrpSpPr>
        <p:grpSpPr>
          <a:xfrm>
            <a:off x="2679456" y="2745152"/>
            <a:ext cx="3313651" cy="1297288"/>
            <a:chOff x="2706742" y="3038855"/>
            <a:chExt cx="3313651" cy="129728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41E9E9-E7F8-477A-BC61-BD2D4063C5DC}"/>
                </a:ext>
              </a:extLst>
            </p:cNvPr>
            <p:cNvSpPr txBox="1"/>
            <p:nvPr/>
          </p:nvSpPr>
          <p:spPr>
            <a:xfrm>
              <a:off x="3513294" y="3038855"/>
              <a:ext cx="1296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Level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5E5F59-E18A-495A-8D5C-14D5C5AE8BE1}"/>
                </a:ext>
              </a:extLst>
            </p:cNvPr>
            <p:cNvSpPr txBox="1"/>
            <p:nvPr/>
          </p:nvSpPr>
          <p:spPr>
            <a:xfrm>
              <a:off x="2706742" y="3412813"/>
              <a:ext cx="33136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dirty="0"/>
                <a:t>Entrance and Exit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dirty="0"/>
                <a:t>2 pair seating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dirty="0"/>
                <a:t>1 4-chair table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67371EA-1557-4343-BC35-01DFCEB56AD8}"/>
              </a:ext>
            </a:extLst>
          </p:cNvPr>
          <p:cNvSpPr txBox="1"/>
          <p:nvPr/>
        </p:nvSpPr>
        <p:spPr>
          <a:xfrm>
            <a:off x="2671905" y="4385957"/>
            <a:ext cx="331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6 self-study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2 4-chair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5C0631-1E3F-4DA9-B181-C977383F3841}"/>
              </a:ext>
            </a:extLst>
          </p:cNvPr>
          <p:cNvSpPr txBox="1"/>
          <p:nvPr/>
        </p:nvSpPr>
        <p:spPr>
          <a:xfrm>
            <a:off x="2671905" y="5460498"/>
            <a:ext cx="331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4 self-study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1 pair seating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1 4-chair table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547615-6F1E-4193-8C92-988A5F3AC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6932" y="298971"/>
            <a:ext cx="3821425" cy="29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26CDFF-38F3-4539-9CCE-3C2F5ED0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911" y="526676"/>
            <a:ext cx="5640575" cy="3516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4BB98-3839-44F6-A758-3D42BB831B66}"/>
              </a:ext>
            </a:extLst>
          </p:cNvPr>
          <p:cNvSpPr txBox="1"/>
          <p:nvPr/>
        </p:nvSpPr>
        <p:spPr>
          <a:xfrm>
            <a:off x="6273177" y="3429000"/>
            <a:ext cx="15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Individual</a:t>
            </a:r>
          </a:p>
          <a:p>
            <a:pPr algn="ctr"/>
            <a:r>
              <a:rPr lang="en-SG" dirty="0"/>
              <a:t>(Self-study)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AB336-C6AD-496F-8D8A-EA665D5F24D3}"/>
              </a:ext>
            </a:extLst>
          </p:cNvPr>
          <p:cNvSpPr txBox="1"/>
          <p:nvPr/>
        </p:nvSpPr>
        <p:spPr>
          <a:xfrm>
            <a:off x="8348444" y="3429000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Pairs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45659B-F28F-4F14-A553-5854046D80CF}"/>
              </a:ext>
            </a:extLst>
          </p:cNvPr>
          <p:cNvSpPr txBox="1"/>
          <p:nvPr/>
        </p:nvSpPr>
        <p:spPr>
          <a:xfrm>
            <a:off x="10130096" y="3429000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Groups of 4</a:t>
            </a:r>
          </a:p>
        </p:txBody>
      </p:sp>
      <p:sp>
        <p:nvSpPr>
          <p:cNvPr id="37" name="Title 1" descr="title">
            <a:extLst>
              <a:ext uri="{FF2B5EF4-FFF2-40B4-BE49-F238E27FC236}">
                <a16:creationId xmlns:a16="http://schemas.microsoft.com/office/drawing/2014/main" id="{C6BA0856-EAEF-4432-B62E-68FD6B4B6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296" y="526677"/>
            <a:ext cx="4600209" cy="2156181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Starting at the front desk entrance, the model generates entities representing our different study groups. They then look for seats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672C0D-445E-4C11-A30F-97EFA997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1" y="3184120"/>
            <a:ext cx="4476262" cy="25578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2BFFEBB-CBE9-40ED-9805-24B5127BB31D}"/>
              </a:ext>
            </a:extLst>
          </p:cNvPr>
          <p:cNvSpPr txBox="1"/>
          <p:nvPr/>
        </p:nvSpPr>
        <p:spPr>
          <a:xfrm>
            <a:off x="7587506" y="96849"/>
            <a:ext cx="260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Model Representations</a:t>
            </a:r>
          </a:p>
        </p:txBody>
      </p:sp>
      <p:sp>
        <p:nvSpPr>
          <p:cNvPr id="39" name="Title 1" descr="title">
            <a:extLst>
              <a:ext uri="{FF2B5EF4-FFF2-40B4-BE49-F238E27FC236}">
                <a16:creationId xmlns:a16="http://schemas.microsoft.com/office/drawing/2014/main" id="{B51523D6-5197-4BAB-B53A-7374E616DB8E}"/>
              </a:ext>
            </a:extLst>
          </p:cNvPr>
          <p:cNvSpPr txBox="1">
            <a:spLocks/>
          </p:cNvSpPr>
          <p:nvPr/>
        </p:nvSpPr>
        <p:spPr>
          <a:xfrm>
            <a:off x="6515113" y="4605556"/>
            <a:ext cx="5446732" cy="1308461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If they cannot find a seat, they then leave through the exit.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2A5879-C475-4439-A101-7860DCC4A972}"/>
              </a:ext>
            </a:extLst>
          </p:cNvPr>
          <p:cNvCxnSpPr>
            <a:cxnSpLocks/>
          </p:cNvCxnSpPr>
          <p:nvPr/>
        </p:nvCxnSpPr>
        <p:spPr>
          <a:xfrm flipH="1" flipV="1">
            <a:off x="3675723" y="4544755"/>
            <a:ext cx="2597454" cy="729732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85B6AF-6AB2-4070-8A4B-35EBDBE7CAFE}"/>
              </a:ext>
            </a:extLst>
          </p:cNvPr>
          <p:cNvSpPr txBox="1"/>
          <p:nvPr/>
        </p:nvSpPr>
        <p:spPr>
          <a:xfrm>
            <a:off x="1282069" y="3502794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B050"/>
                </a:solidFill>
              </a:rPr>
              <a:t>Librarian </a:t>
            </a:r>
          </a:p>
        </p:txBody>
      </p:sp>
    </p:spTree>
    <p:extLst>
      <p:ext uri="{BB962C8B-B14F-4D97-AF65-F5344CB8AC3E}">
        <p14:creationId xmlns:p14="http://schemas.microsoft.com/office/powerpoint/2010/main" val="335701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82BBE-E6D1-44EB-AB7C-807147A7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9" y="319880"/>
            <a:ext cx="2443707" cy="2604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BA705-2DEA-4928-A963-94A5174A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081" y="319880"/>
            <a:ext cx="3170668" cy="26042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BCBABA6-A711-4241-BC21-BD7AF076B798}"/>
              </a:ext>
            </a:extLst>
          </p:cNvPr>
          <p:cNvGrpSpPr/>
          <p:nvPr/>
        </p:nvGrpSpPr>
        <p:grpSpPr>
          <a:xfrm>
            <a:off x="7830047" y="319879"/>
            <a:ext cx="4094475" cy="2604279"/>
            <a:chOff x="7849728" y="3770809"/>
            <a:chExt cx="4449656" cy="25117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F6971F-8AB7-44E4-AC95-36B380BD5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840"/>
            <a:stretch/>
          </p:blipFill>
          <p:spPr>
            <a:xfrm>
              <a:off x="7849728" y="3770809"/>
              <a:ext cx="2279694" cy="25117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49CEBD-4521-47EF-A99C-3C6967808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46674" y="3770810"/>
              <a:ext cx="2052710" cy="251170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EC1D701-0EE4-403C-AE10-844EFD72319D}"/>
              </a:ext>
            </a:extLst>
          </p:cNvPr>
          <p:cNvSpPr txBox="1"/>
          <p:nvPr/>
        </p:nvSpPr>
        <p:spPr>
          <a:xfrm>
            <a:off x="1276944" y="4576666"/>
            <a:ext cx="15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Individual</a:t>
            </a:r>
          </a:p>
          <a:p>
            <a:pPr algn="ctr"/>
            <a:r>
              <a:rPr lang="en-SG" dirty="0"/>
              <a:t>(Self-study)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94B91-A73F-4A51-9621-8DDAD25BAC06}"/>
              </a:ext>
            </a:extLst>
          </p:cNvPr>
          <p:cNvSpPr txBox="1"/>
          <p:nvPr/>
        </p:nvSpPr>
        <p:spPr>
          <a:xfrm>
            <a:off x="4856211" y="4576666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Pairs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07753-E4BA-4D8C-94FE-8F642668BEA2}"/>
              </a:ext>
            </a:extLst>
          </p:cNvPr>
          <p:cNvSpPr txBox="1"/>
          <p:nvPr/>
        </p:nvSpPr>
        <p:spPr>
          <a:xfrm>
            <a:off x="9276460" y="4530499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Groups of 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D13C76-B7C5-4055-B9EF-DA4BF80B40BE}"/>
              </a:ext>
            </a:extLst>
          </p:cNvPr>
          <p:cNvCxnSpPr/>
          <p:nvPr/>
        </p:nvCxnSpPr>
        <p:spPr>
          <a:xfrm flipV="1">
            <a:off x="2079472" y="3107095"/>
            <a:ext cx="0" cy="1341120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21C5CD-6717-46B8-990F-F771950246E6}"/>
              </a:ext>
            </a:extLst>
          </p:cNvPr>
          <p:cNvCxnSpPr/>
          <p:nvPr/>
        </p:nvCxnSpPr>
        <p:spPr>
          <a:xfrm flipV="1">
            <a:off x="5628215" y="3035560"/>
            <a:ext cx="0" cy="1341120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CEBA6-93B5-43F4-81C3-78EE37FEB583}"/>
              </a:ext>
            </a:extLst>
          </p:cNvPr>
          <p:cNvCxnSpPr>
            <a:cxnSpLocks/>
          </p:cNvCxnSpPr>
          <p:nvPr/>
        </p:nvCxnSpPr>
        <p:spPr>
          <a:xfrm flipH="1" flipV="1">
            <a:off x="9041363" y="3035560"/>
            <a:ext cx="994301" cy="1341120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 descr="title">
            <a:extLst>
              <a:ext uri="{FF2B5EF4-FFF2-40B4-BE49-F238E27FC236}">
                <a16:creationId xmlns:a16="http://schemas.microsoft.com/office/drawing/2014/main" id="{C319DADE-0BBA-4ED3-A30C-FBFA9C7B9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455" y="5816134"/>
            <a:ext cx="11677090" cy="721986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The Students, starting at Level 1, look for the closest available seat suitable for their use case. (individuals look for single seats, pairs look for pair seating, groups of 4 take tables)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Once they are done studying, they leave, and the seat becomes available for the next student(s) to come along.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220A1E-A74F-4204-84D5-11511A378CCB}"/>
              </a:ext>
            </a:extLst>
          </p:cNvPr>
          <p:cNvCxnSpPr>
            <a:cxnSpLocks/>
          </p:cNvCxnSpPr>
          <p:nvPr/>
        </p:nvCxnSpPr>
        <p:spPr>
          <a:xfrm flipV="1">
            <a:off x="10035663" y="3035560"/>
            <a:ext cx="759204" cy="1341121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1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175" y="1459992"/>
            <a:ext cx="6592824" cy="2852737"/>
          </a:xfrm>
        </p:spPr>
        <p:txBody>
          <a:bodyPr/>
          <a:lstStyle/>
          <a:p>
            <a:r>
              <a:rPr lang="en-US" dirty="0"/>
              <a:t>Model Details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C1DA4-BFB1-42C3-9ED0-970371E8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28" y="5001210"/>
            <a:ext cx="2971148" cy="1408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7333E-FF58-421F-BB88-D09E1DC8C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27" y="1063856"/>
            <a:ext cx="2967478" cy="2080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1678F-3260-4BA9-9958-F931CC8D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57" y="3144297"/>
            <a:ext cx="2971148" cy="1856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E35A3B-8A84-45F3-A676-397DE85B2C9B}"/>
              </a:ext>
            </a:extLst>
          </p:cNvPr>
          <p:cNvSpPr txBox="1"/>
          <p:nvPr/>
        </p:nvSpPr>
        <p:spPr>
          <a:xfrm>
            <a:off x="1557488" y="277400"/>
            <a:ext cx="1518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Internal </a:t>
            </a:r>
            <a:r>
              <a:rPr lang="en-SG" dirty="0" err="1"/>
              <a:t>Simio</a:t>
            </a:r>
            <a:r>
              <a:rPr lang="en-SG" dirty="0"/>
              <a:t> Logic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EC356F-896A-4788-9B22-3F0866060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715" y="2788116"/>
            <a:ext cx="4931524" cy="3792484"/>
          </a:xfrm>
          <a:prstGeom prst="rect">
            <a:avLst/>
          </a:prstGeom>
        </p:spPr>
      </p:pic>
      <p:sp>
        <p:nvSpPr>
          <p:cNvPr id="14" name="Title 1" descr="title">
            <a:extLst>
              <a:ext uri="{FF2B5EF4-FFF2-40B4-BE49-F238E27FC236}">
                <a16:creationId xmlns:a16="http://schemas.microsoft.com/office/drawing/2014/main" id="{4C2F2FC8-6445-49E6-A089-F919CDA76CAE}"/>
              </a:ext>
            </a:extLst>
          </p:cNvPr>
          <p:cNvSpPr txBox="1">
            <a:spLocks/>
          </p:cNvSpPr>
          <p:nvPr/>
        </p:nvSpPr>
        <p:spPr>
          <a:xfrm>
            <a:off x="5234255" y="277400"/>
            <a:ext cx="5813190" cy="2156181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tx1"/>
                </a:solidFill>
              </a:rPr>
              <a:t>By building an internal logic within Simio, we modelled the behavior of students and how they move within the space to find their seats.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0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0D0189-93F2-4A92-B6D8-AD48853A9D66}"/>
              </a:ext>
            </a:extLst>
          </p:cNvPr>
          <p:cNvSpPr txBox="1"/>
          <p:nvPr/>
        </p:nvSpPr>
        <p:spPr>
          <a:xfrm>
            <a:off x="1047874" y="3244334"/>
            <a:ext cx="593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Students interarrival time follows exponential distribution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81CA4-F8B3-428C-BA97-1C66D93E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74" y="562177"/>
            <a:ext cx="2387090" cy="2348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11F81D-E725-4E2B-8ECF-5779746C9C4F}"/>
              </a:ext>
            </a:extLst>
          </p:cNvPr>
          <p:cNvSpPr txBox="1"/>
          <p:nvPr/>
        </p:nvSpPr>
        <p:spPr>
          <a:xfrm>
            <a:off x="1723735" y="5280990"/>
            <a:ext cx="561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Students study time follows normal distribution (2.5,0.02)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DBD3EF-8769-4676-90F6-8D443FDFC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408" y="1003816"/>
            <a:ext cx="2981325" cy="52197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4B978C-FF5E-4DB6-A7C3-A0C6A4CA598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846567" y="1550504"/>
            <a:ext cx="1171119" cy="1693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4C76C1-EA92-48DD-A12D-28E5ADB0B93B}"/>
              </a:ext>
            </a:extLst>
          </p:cNvPr>
          <p:cNvCxnSpPr>
            <a:cxnSpLocks/>
          </p:cNvCxnSpPr>
          <p:nvPr/>
        </p:nvCxnSpPr>
        <p:spPr>
          <a:xfrm flipH="1">
            <a:off x="4691270" y="2663687"/>
            <a:ext cx="4094922" cy="2617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2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2FA930-270E-463E-BDBF-2AB982FE0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20" y="376292"/>
            <a:ext cx="9922100" cy="6142252"/>
          </a:xfrm>
          <a:prstGeom prst="rect">
            <a:avLst/>
          </a:prstGeom>
        </p:spPr>
      </p:pic>
      <p:sp>
        <p:nvSpPr>
          <p:cNvPr id="10" name="Title 1" descr="title">
            <a:extLst>
              <a:ext uri="{FF2B5EF4-FFF2-40B4-BE49-F238E27FC236}">
                <a16:creationId xmlns:a16="http://schemas.microsoft.com/office/drawing/2014/main" id="{81EF3C7B-D8C8-4EA4-A0A4-511DAD646725}"/>
              </a:ext>
            </a:extLst>
          </p:cNvPr>
          <p:cNvSpPr txBox="1">
            <a:spLocks/>
          </p:cNvSpPr>
          <p:nvPr/>
        </p:nvSpPr>
        <p:spPr>
          <a:xfrm>
            <a:off x="845701" y="740186"/>
            <a:ext cx="4877018" cy="2156181"/>
          </a:xfrm>
          <a:prstGeom prst="rect">
            <a:avLst/>
          </a:prstGeom>
        </p:spPr>
        <p:txBody>
          <a:bodyPr vert="horz" lIns="0" tIns="45720" rIns="0" bIns="45720" rtlCol="0" anchor="b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As the model is run, the system routes each student entity to seat server, from which we can generate useable data of the students’ utilization of the space.</a:t>
            </a:r>
          </a:p>
        </p:txBody>
      </p:sp>
    </p:spTree>
    <p:extLst>
      <p:ext uri="{BB962C8B-B14F-4D97-AF65-F5344CB8AC3E}">
        <p14:creationId xmlns:p14="http://schemas.microsoft.com/office/powerpoint/2010/main" val="18794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540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Office Theme</vt:lpstr>
      <vt:lpstr>Group 30 model documentation</vt:lpstr>
      <vt:lpstr>Using Simio, we create a model of study rooms and how students' groups of different sizes could utilize spaces available.     *The model’s logic can be easily scaled to match any real place and accurately model them</vt:lpstr>
      <vt:lpstr>Like SUTD’s Library, our model has 3 levels. Each with a varying number of seats available. </vt:lpstr>
      <vt:lpstr>Starting at the front desk entrance, the model generates entities representing our different study groups. They then look for seats</vt:lpstr>
      <vt:lpstr>The Students, starting at Level 1, look for the closest available seat suitable for their use case. (individuals look for single seats, pairs look for pair seating, groups of 4 take tables)  Once they are done studying, they leave, and the seat becomes available for the next student(s) to come along.</vt:lpstr>
      <vt:lpstr>Model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15 model documentation</dc:title>
  <dc:creator>Student - Chi Ziheng</dc:creator>
  <cp:lastModifiedBy>Student - Chi Ziheng</cp:lastModifiedBy>
  <cp:revision>3</cp:revision>
  <dcterms:created xsi:type="dcterms:W3CDTF">2020-12-11T10:17:21Z</dcterms:created>
  <dcterms:modified xsi:type="dcterms:W3CDTF">2020-12-11T11:31:52Z</dcterms:modified>
</cp:coreProperties>
</file>